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1" r:id="rId4"/>
  </p:sldMasterIdLst>
  <p:notesMasterIdLst>
    <p:notesMasterId r:id="rId22"/>
  </p:notesMasterIdLst>
  <p:handoutMasterIdLst>
    <p:handoutMasterId r:id="rId23"/>
  </p:handoutMasterIdLst>
  <p:sldIdLst>
    <p:sldId id="304" r:id="rId5"/>
    <p:sldId id="307" r:id="rId6"/>
    <p:sldId id="296" r:id="rId7"/>
    <p:sldId id="298" r:id="rId8"/>
    <p:sldId id="308" r:id="rId9"/>
    <p:sldId id="312" r:id="rId10"/>
    <p:sldId id="310" r:id="rId11"/>
    <p:sldId id="319" r:id="rId12"/>
    <p:sldId id="320" r:id="rId13"/>
    <p:sldId id="321" r:id="rId14"/>
    <p:sldId id="325" r:id="rId15"/>
    <p:sldId id="322" r:id="rId16"/>
    <p:sldId id="323" r:id="rId17"/>
    <p:sldId id="324" r:id="rId18"/>
    <p:sldId id="306" r:id="rId19"/>
    <p:sldId id="305" r:id="rId20"/>
    <p:sldId id="300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915"/>
    <a:srgbClr val="FFFF99"/>
    <a:srgbClr val="B98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6368" autoAdjust="0"/>
  </p:normalViewPr>
  <p:slideViewPr>
    <p:cSldViewPr>
      <p:cViewPr varScale="1">
        <p:scale>
          <a:sx n="85" d="100"/>
          <a:sy n="85" d="100"/>
        </p:scale>
        <p:origin x="62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1/30/2023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1/30/2023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3820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0855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808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329184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859536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2860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277063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99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231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1447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147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804890"/>
            <a:ext cx="9603134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0811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804164"/>
            <a:ext cx="9605159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8632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7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6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7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2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8" r:id="rId16"/>
    <p:sldLayoutId id="2147484109" r:id="rId17"/>
    <p:sldLayoutId id="2147483767" r:id="rId18"/>
    <p:sldLayoutId id="2147483769" r:id="rId19"/>
    <p:sldLayoutId id="2147483770" r:id="rId20"/>
    <p:sldLayoutId id="214748377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" b="53"/>
          <a:stretch/>
        </p:blipFill>
        <p:spPr>
          <a:xfrm>
            <a:off x="-1" y="-99392"/>
            <a:ext cx="12188825" cy="69573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1801368"/>
            <a:ext cx="11356848" cy="1627632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Testing of Online Examination Portal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9876" y="4437112"/>
            <a:ext cx="9427464" cy="1944216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4000" dirty="0">
                <a:solidFill>
                  <a:schemeClr val="bg1"/>
                </a:solidFill>
              </a:rPr>
              <a:t>G.S.Geetha</a:t>
            </a:r>
          </a:p>
          <a:p>
            <a:pPr>
              <a:lnSpc>
                <a:spcPct val="170000"/>
              </a:lnSpc>
            </a:pPr>
            <a:r>
              <a:rPr lang="en-US" sz="4000" dirty="0">
                <a:solidFill>
                  <a:schemeClr val="bg1"/>
                </a:solidFill>
              </a:rPr>
              <a:t>192011292</a:t>
            </a:r>
          </a:p>
          <a:p>
            <a:pPr>
              <a:lnSpc>
                <a:spcPct val="170000"/>
              </a:lnSpc>
            </a:pPr>
            <a:r>
              <a:rPr lang="en-US" sz="4000" dirty="0">
                <a:solidFill>
                  <a:schemeClr val="bg1"/>
                </a:solidFill>
              </a:rPr>
              <a:t>CSA3731-SOFTWARE TESTING FOR</a:t>
            </a:r>
          </a:p>
          <a:p>
            <a:pPr>
              <a:lnSpc>
                <a:spcPct val="170000"/>
              </a:lnSpc>
            </a:pPr>
            <a:r>
              <a:rPr lang="en-US" sz="4000" dirty="0">
                <a:solidFill>
                  <a:schemeClr val="bg1"/>
                </a:solidFill>
              </a:rPr>
              <a:t>               ANDROID Applications</a:t>
            </a:r>
          </a:p>
          <a:p>
            <a:pPr>
              <a:lnSpc>
                <a:spcPct val="170000"/>
              </a:lnSpc>
            </a:pPr>
            <a:r>
              <a:rPr lang="en-US" sz="4000" dirty="0">
                <a:solidFill>
                  <a:schemeClr val="bg1"/>
                </a:solidFill>
              </a:rPr>
              <a:t>31/01/2023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9" y="27856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18700" y="476672"/>
            <a:ext cx="12170124" cy="8357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IMPLEMENTATION OF TESTING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ANDROID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2C595-0B02-47C9-4A68-B238FBB8E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624"/>
            <a:ext cx="5242306" cy="3383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642A5-1D15-6C5D-6802-A97ABA31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97" y="2162174"/>
            <a:ext cx="5468045" cy="33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417" y="0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18700" y="386188"/>
            <a:ext cx="12170124" cy="81056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ANDROID STUDIO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F9A33-0AA0-0B83-365A-6DA6FF10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04" y="1658525"/>
            <a:ext cx="9145016" cy="4628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585F0-593B-F7EB-978D-4DECA53D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246" y="2924944"/>
            <a:ext cx="1602742" cy="30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417" y="0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18700" y="476672"/>
            <a:ext cx="12170124" cy="72008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IMPLEMENTATION OF TESTING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20B56-09A2-AF7D-6F28-1E455B4F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51" y="1716115"/>
            <a:ext cx="8280921" cy="44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417" y="0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18701" y="495062"/>
            <a:ext cx="12170124" cy="72008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TESTING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6CF92-93CD-CC24-8870-68C60C298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80" y="1710204"/>
            <a:ext cx="9217024" cy="4514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CBFD2-059E-844D-83AF-9D1CFF50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573" y="2358660"/>
            <a:ext cx="1800200" cy="33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4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417" y="0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18701" y="495062"/>
            <a:ext cx="12170124" cy="72008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TESTING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6CF92-93CD-CC24-8870-68C60C298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80" y="1710204"/>
            <a:ext cx="9217024" cy="4514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3B05E-BCEA-2EF0-6923-610EE813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191" y="2404154"/>
            <a:ext cx="1800200" cy="32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" b="189"/>
          <a:stretch>
            <a:fillRect/>
          </a:stretch>
        </p:blipFill>
        <p:spPr>
          <a:xfrm>
            <a:off x="13344" y="-4799"/>
            <a:ext cx="12188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 case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1" y="859536"/>
            <a:ext cx="7315073" cy="40816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69876" y="3073400"/>
            <a:ext cx="2276856" cy="711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97868" y="3805936"/>
            <a:ext cx="2276856" cy="13167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6F2F3B61-5437-2A16-80E7-08F2FAFE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08551"/>
              </p:ext>
            </p:extLst>
          </p:nvPr>
        </p:nvGraphicFramePr>
        <p:xfrm>
          <a:off x="4553609" y="260648"/>
          <a:ext cx="7459842" cy="5667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195">
                  <a:extLst>
                    <a:ext uri="{9D8B030D-6E8A-4147-A177-3AD203B41FA5}">
                      <a16:colId xmlns:a16="http://schemas.microsoft.com/office/drawing/2014/main" val="24532134"/>
                    </a:ext>
                  </a:extLst>
                </a:gridCol>
                <a:gridCol w="2390647">
                  <a:extLst>
                    <a:ext uri="{9D8B030D-6E8A-4147-A177-3AD203B41FA5}">
                      <a16:colId xmlns:a16="http://schemas.microsoft.com/office/drawing/2014/main" val="2120933081"/>
                    </a:ext>
                  </a:extLst>
                </a:gridCol>
              </a:tblGrid>
              <a:tr h="458689"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 TEST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POSITIVE /</a:t>
                      </a:r>
                    </a:p>
                    <a:p>
                      <a:r>
                        <a:rPr lang="en-IN" dirty="0"/>
                        <a:t>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46778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r>
                        <a:rPr lang="en-US" dirty="0"/>
                        <a:t>1. Enter valid email id or mobile no.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04321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Enter valid course code.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0183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Enter invalid course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793608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4. </a:t>
                      </a:r>
                      <a:r>
                        <a:rPr lang="en-US" dirty="0"/>
                        <a:t>Click on submit button and find out portal home        page.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029623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5. </a:t>
                      </a:r>
                      <a:r>
                        <a:rPr lang="en-US" dirty="0"/>
                        <a:t>Enter invalid registration no or mobile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10481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6. </a:t>
                      </a:r>
                      <a:r>
                        <a:rPr lang="en-US" dirty="0"/>
                        <a:t>Improper courses and test’s update.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87213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r>
                        <a:rPr lang="en-US" dirty="0"/>
                        <a:t>7. Click on schedule and find out the exam schedule page.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25389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r>
                        <a:rPr lang="en-US" dirty="0"/>
                        <a:t>8. Irrelevant seating planning respective to the selected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39725"/>
                  </a:ext>
                </a:extLst>
              </a:tr>
              <a:tr h="566645">
                <a:tc>
                  <a:txBody>
                    <a:bodyPr/>
                    <a:lstStyle/>
                    <a:p>
                      <a:r>
                        <a:rPr lang="en-US" dirty="0"/>
                        <a:t>9. Verify that examiner can set details for each question- Question, options ,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394421"/>
                  </a:ext>
                </a:extLst>
              </a:tr>
              <a:tr h="566645">
                <a:tc>
                  <a:txBody>
                    <a:bodyPr/>
                    <a:lstStyle/>
                    <a:p>
                      <a:r>
                        <a:rPr lang="en-US" dirty="0"/>
                        <a:t>10. Verify the results of the student after completion of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59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" b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51201" y="311378"/>
            <a:ext cx="5937289" cy="309201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72D3-FB5F-DC02-A58C-DCF4B14ADF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6030396" cy="2029968"/>
          </a:xfrm>
        </p:spPr>
        <p:txBody>
          <a:bodyPr/>
          <a:lstStyle/>
          <a:p>
            <a:r>
              <a:rPr lang="en-US" sz="2400" dirty="0"/>
              <a:t>Thus the required software’s needed for testing are installed successfully.</a:t>
            </a:r>
          </a:p>
          <a:p>
            <a:r>
              <a:rPr lang="en-US" sz="2400" dirty="0"/>
              <a:t>The aim to test the functionalities of the online examination portal is tested with all the test scenarios successfully.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9E83E-DABB-3B38-3F4C-55401775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9753"/>
            <a:ext cx="6858000" cy="1700784"/>
          </a:xfrm>
        </p:spPr>
        <p:txBody>
          <a:bodyPr/>
          <a:lstStyle/>
          <a:p>
            <a:r>
              <a:rPr lang="en-US" sz="4400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14A413-0513-598D-8B0D-A7D2796B95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" b="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0" descr="Statue in a building">
            <a:extLst>
              <a:ext uri="{FF2B5EF4-FFF2-40B4-BE49-F238E27FC236}">
                <a16:creationId xmlns:a16="http://schemas.microsoft.com/office/drawing/2014/main" id="{23832DE4-80BF-F4C5-BA45-2A39A3755D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9" b="109"/>
          <a:stretch>
            <a:fillRect/>
          </a:stretch>
        </p:blipFill>
        <p:spPr>
          <a:xfrm>
            <a:off x="8182643" y="0"/>
            <a:ext cx="4006181" cy="616530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DC9E2-86F4-359B-6E85-1FED7E058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51201" y="311378"/>
            <a:ext cx="5937289" cy="309201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A18A-EA3D-1FA9-4105-1790CA58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4C64A-B6C7-C61A-C637-DEA37B1BE5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799" y="1844824"/>
            <a:ext cx="5937289" cy="34563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Test the online examination portal by implementing                                                                                       -&gt;positive and negative testcases .                                                                                                                                                                                      </a:t>
            </a:r>
            <a:endParaRPr lang="en-GB" sz="2400" dirty="0"/>
          </a:p>
          <a:p>
            <a:r>
              <a:rPr lang="en-IN" sz="2400" dirty="0"/>
              <a:t>-&gt;functionality checking using Appium software.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CB7061-AAD7-1AE2-AA3B-B09D0DF3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1" y="798973"/>
            <a:ext cx="6858000" cy="170078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37248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51201" y="311379"/>
            <a:ext cx="5937289" cy="309201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01924" y="1556792"/>
            <a:ext cx="9577064" cy="432048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sz="2000" dirty="0">
                <a:cs typeface="Times New Roman" pitchFamily="18" charset="0"/>
              </a:rPr>
              <a:t>Online Examination Portal includes acute details about objectives of the structure, different logins, portal action model, primary structure requirements, schedule of the examination , and eventually surveying  mechanisms for the entire portal structure.</a:t>
            </a:r>
          </a:p>
          <a:p>
            <a:pPr>
              <a:lnSpc>
                <a:spcPct val="170000"/>
              </a:lnSpc>
            </a:pPr>
            <a:r>
              <a:rPr lang="en-GB" sz="2000" dirty="0">
                <a:cs typeface="Times New Roman" pitchFamily="18" charset="0"/>
              </a:rPr>
              <a:t> Online Examination Conducting Portal is very beneficial for Educational Institute's to formulate an entire exam, saving time to check the papers and concoct mark sheets</a:t>
            </a:r>
            <a:r>
              <a:rPr lang="en-GB" sz="20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2000" dirty="0"/>
              <a:t>Finally, the required testing process is carried out to the online examination portal to check all the positive and negative scenarios of the given application.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4" y="452158"/>
            <a:ext cx="7486685" cy="204073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Abstract: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89C8-4466-E7DB-35C7-484A3A4A0D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06180" y="1196753"/>
            <a:ext cx="7920880" cy="468052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develop the testing environment , appium software is installed in the windows. And  IntelliJ  is an another software, a JDK , which provides us an environment  to run java programs.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visualization , android studio is installed.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functionalities that are involved in this online examination system involves below :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-&gt;student data management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-&gt;login details  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42" y="303956"/>
            <a:ext cx="7397496" cy="17739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Proposed SYSTEM:-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EEE33-5B3D-A31B-F560-8AE9AA4495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 flipV="1">
            <a:off x="4178808" y="6217920"/>
            <a:ext cx="7397496" cy="45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Hardcover books">
            <a:extLst>
              <a:ext uri="{FF2B5EF4-FFF2-40B4-BE49-F238E27FC236}">
                <a16:creationId xmlns:a16="http://schemas.microsoft.com/office/drawing/2014/main" id="{3315BD1B-6F45-DF6C-F9DE-E02AE70351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8EEE8-CB8D-6290-E2F6-FA465FBB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7AA3-3E2E-0EED-666B-B1FF198B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F3A76-DF82-05B6-F5E5-AE47D928D9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74428" y="87799"/>
            <a:ext cx="8314397" cy="575468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-&gt;exam schedule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-&gt;request for hall ticket.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-&gt;generate hall ticket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-&gt;seating plan for students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-&gt;add new tests or exam updates.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-&gt;calculate marks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-&gt;exam results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-&gt;evaluate grade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0B74FD-2124-32E2-28FB-FFEEC341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D4BEF-FBD1-D601-7810-4A83400E2C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8076" y="5660136"/>
            <a:ext cx="7397496" cy="117043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4552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533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4150196" y="188640"/>
            <a:ext cx="460851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Flow Chart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7B1EF68F-8817-8AD7-1577-B8738AC9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996" y="1097893"/>
            <a:ext cx="8100899" cy="5719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D9E24E-FC27-9766-3972-629D29085B5B}"/>
              </a:ext>
            </a:extLst>
          </p:cNvPr>
          <p:cNvSpPr/>
          <p:nvPr/>
        </p:nvSpPr>
        <p:spPr>
          <a:xfrm>
            <a:off x="6742484" y="1740953"/>
            <a:ext cx="4320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63476-8FA9-7E0D-3822-19EA671759FD}"/>
              </a:ext>
            </a:extLst>
          </p:cNvPr>
          <p:cNvSpPr/>
          <p:nvPr/>
        </p:nvSpPr>
        <p:spPr>
          <a:xfrm>
            <a:off x="4942284" y="2211136"/>
            <a:ext cx="576064" cy="360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9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64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pic>
        <p:nvPicPr>
          <p:cNvPr id="5" name="Content Placeholder 3" descr="Screenshot 2023-01-29 140007.png">
            <a:extLst>
              <a:ext uri="{FF2B5EF4-FFF2-40B4-BE49-F238E27FC236}">
                <a16:creationId xmlns:a16="http://schemas.microsoft.com/office/drawing/2014/main" id="{CF808D58-F91C-FBE4-AF03-981530B272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0680" y="1052736"/>
            <a:ext cx="9610276" cy="56166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4150196" y="180928"/>
            <a:ext cx="460851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Concept mapping</a:t>
            </a:r>
          </a:p>
        </p:txBody>
      </p:sp>
    </p:spTree>
    <p:extLst>
      <p:ext uri="{BB962C8B-B14F-4D97-AF65-F5344CB8AC3E}">
        <p14:creationId xmlns:p14="http://schemas.microsoft.com/office/powerpoint/2010/main" val="2576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Hardcover books">
            <a:extLst>
              <a:ext uri="{FF2B5EF4-FFF2-40B4-BE49-F238E27FC236}">
                <a16:creationId xmlns:a16="http://schemas.microsoft.com/office/drawing/2014/main" id="{3315BD1B-6F45-DF6C-F9DE-E02AE70351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8EEE8-CB8D-6290-E2F6-FA465FBB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7AA3-3E2E-0EED-666B-B1FF198B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F3A76-DF82-05B6-F5E5-AE47D928D9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8076" y="924788"/>
            <a:ext cx="7397496" cy="45204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Login id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Verify the password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exam schedule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exam dates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seating plan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schedule update.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hall ticket generation.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Verify faculties available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Verify exam pattern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the end results.</a:t>
            </a:r>
          </a:p>
          <a:p>
            <a:pPr>
              <a:lnSpc>
                <a:spcPct val="170000"/>
              </a:lnSpc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0B74FD-2124-32E2-28FB-FFEEC341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16" y="132700"/>
            <a:ext cx="7397496" cy="792088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3600" dirty="0"/>
              <a:t>test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D4BEF-FBD1-D601-7810-4A83400E2C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8076" y="5660136"/>
            <a:ext cx="7397496" cy="117043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1800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2"/>
            <a:ext cx="12188825" cy="6858000"/>
          </a:xfrm>
          <a:solidFill>
            <a:schemeClr val="bg2">
              <a:lumMod val="75000"/>
            </a:schemeClr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0" y="603369"/>
            <a:ext cx="12170124" cy="79566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APP TOOLS</a:t>
            </a:r>
          </a:p>
        </p:txBody>
      </p:sp>
      <p:pic>
        <p:nvPicPr>
          <p:cNvPr id="7" name="Picture 2" descr="Step-by-Step Guide for Setting Up Appium for Auto iOS Tests">
            <a:extLst>
              <a:ext uri="{FF2B5EF4-FFF2-40B4-BE49-F238E27FC236}">
                <a16:creationId xmlns:a16="http://schemas.microsoft.com/office/drawing/2014/main" id="{8204FB08-21A8-5C24-EC86-D72AA493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64" y="2160454"/>
            <a:ext cx="2791198" cy="24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968049-56E8-B628-9D2D-8E04FA20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38" y="2166678"/>
            <a:ext cx="2791197" cy="24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droid Studio (@androidstudio) / Twitter">
            <a:extLst>
              <a:ext uri="{FF2B5EF4-FFF2-40B4-BE49-F238E27FC236}">
                <a16:creationId xmlns:a16="http://schemas.microsoft.com/office/drawing/2014/main" id="{E44A4327-02A7-50B3-1010-3294A2C6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92" y="2178487"/>
            <a:ext cx="2736304" cy="24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0003C7-5380-63BF-7D21-371EA9F339ED}"/>
              </a:ext>
            </a:extLst>
          </p:cNvPr>
          <p:cNvSpPr/>
          <p:nvPr/>
        </p:nvSpPr>
        <p:spPr>
          <a:xfrm>
            <a:off x="1380680" y="4721567"/>
            <a:ext cx="2481484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E4AD-5A8F-B55C-2FFC-CAD5744FC68B}"/>
              </a:ext>
            </a:extLst>
          </p:cNvPr>
          <p:cNvSpPr/>
          <p:nvPr/>
        </p:nvSpPr>
        <p:spPr>
          <a:xfrm>
            <a:off x="5242845" y="4730996"/>
            <a:ext cx="2111595" cy="67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INTELLIJ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1F233-C244-4735-C6D7-337366021AAA}"/>
              </a:ext>
            </a:extLst>
          </p:cNvPr>
          <p:cNvSpPr/>
          <p:nvPr/>
        </p:nvSpPr>
        <p:spPr>
          <a:xfrm>
            <a:off x="8758708" y="4721567"/>
            <a:ext cx="2880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3902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26CAAB-0584-49F1-B6FE-0893303ACF9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E7EB20D-265E-4345-B5C9-D148308CA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AAA9C8-3F15-4A25-883A-BCF5DF117E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402</TotalTime>
  <Words>508</Words>
  <Application>Microsoft Office PowerPoint</Application>
  <PresentationFormat>Custom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Constantia</vt:lpstr>
      <vt:lpstr>Gill Sans MT</vt:lpstr>
      <vt:lpstr>Times New Roman</vt:lpstr>
      <vt:lpstr>Wingdings</vt:lpstr>
      <vt:lpstr>Gallery</vt:lpstr>
      <vt:lpstr>Testing of Online Examination Portal</vt:lpstr>
      <vt:lpstr>Objective:</vt:lpstr>
      <vt:lpstr>Abstract:</vt:lpstr>
      <vt:lpstr>Proposed SYSTEM:-</vt:lpstr>
      <vt:lpstr>  </vt:lpstr>
      <vt:lpstr>  </vt:lpstr>
      <vt:lpstr>  </vt:lpstr>
      <vt:lpstr> test cases</vt:lpstr>
      <vt:lpstr>  </vt:lpstr>
      <vt:lpstr>  </vt:lpstr>
      <vt:lpstr>  </vt:lpstr>
      <vt:lpstr>  </vt:lpstr>
      <vt:lpstr>  </vt:lpstr>
      <vt:lpstr>  </vt:lpstr>
      <vt:lpstr>Test case outcome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of Online Examination Portal</dc:title>
  <dc:creator>samyuktha reddy rachamallu</dc:creator>
  <cp:lastModifiedBy>samyuktha reddy rachamallu</cp:lastModifiedBy>
  <cp:revision>7</cp:revision>
  <dcterms:created xsi:type="dcterms:W3CDTF">2023-01-29T09:50:11Z</dcterms:created>
  <dcterms:modified xsi:type="dcterms:W3CDTF">2023-01-30T08:47:04Z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